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70" r:id="rId2"/>
    <p:sldId id="271" r:id="rId3"/>
    <p:sldId id="272" r:id="rId4"/>
    <p:sldId id="274" r:id="rId5"/>
    <p:sldId id="276" r:id="rId6"/>
    <p:sldId id="279" r:id="rId7"/>
    <p:sldId id="280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792" autoAdjust="0"/>
  </p:normalViewPr>
  <p:slideViewPr>
    <p:cSldViewPr snapToGrid="0" snapToObjects="1">
      <p:cViewPr varScale="1">
        <p:scale>
          <a:sx n="72" d="100"/>
          <a:sy n="72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76B06-D3A5-4E20-8D9B-8E5EC5D00FE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84F5A-22B9-402B-84BE-C2E14E19AC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17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Consumer health care</a:t>
            </a:r>
          </a:p>
          <a:p>
            <a:r>
              <a:rPr lang="en-US" dirty="0" err="1"/>
              <a:t>Budynki</a:t>
            </a:r>
            <a:r>
              <a:rPr lang="en-US" dirty="0"/>
              <a:t> </a:t>
            </a:r>
            <a:r>
              <a:rPr lang="en-US" dirty="0" err="1"/>
              <a:t>podwoic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6E2CC-B750-4F0A-AA91-D0560B6E521E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184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6435177-036F-41E6-9D99-22DB7F000E5B}" type="slidenum">
              <a:rPr lang="ru-RU" altLang="ru-RU"/>
              <a:pPr eaLnBrk="1" hangingPunct="1"/>
              <a:t>5</a:t>
            </a:fld>
            <a:endParaRPr lang="ru-RU" altLang="ru-RU"/>
          </a:p>
        </p:txBody>
      </p:sp>
      <p:sp>
        <p:nvSpPr>
          <p:cNvPr id="389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59A651E3-3E1D-408D-B0D3-B0929DDD5F54}" type="slidenum">
              <a:rPr lang="ru-RU" altLang="ru-RU" sz="1200"/>
              <a:pPr algn="r" eaLnBrk="1" hangingPunct="1"/>
              <a:t>5</a:t>
            </a:fld>
            <a:endParaRPr lang="ru-RU" altLang="ru-RU" sz="1200"/>
          </a:p>
        </p:txBody>
      </p:sp>
      <p:sp>
        <p:nvSpPr>
          <p:cNvPr id="3891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7" name="Заметки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altLang="ru-RU"/>
              <a:t>Принята долгосрочная целевая программа </a:t>
            </a:r>
            <a:r>
              <a:rPr lang="ru-RU" altLang="ru-RU" b="1">
                <a:latin typeface="Comic Sans MS" panose="030F0702030302020204" pitchFamily="66" charset="0"/>
              </a:rPr>
              <a:t>«Комплексные меры по реализации ФЗ «Об основах здоровья граждан в РФ» </a:t>
            </a:r>
            <a:r>
              <a:rPr lang="ru-RU" altLang="ru-RU">
                <a:latin typeface="Comic Sans MS" panose="030F0702030302020204" pitchFamily="66" charset="0"/>
              </a:rPr>
              <a:t>(раздел обеспечения специализированным лечебным питанием пациентов с ЗНО головы и шеи на территории СПБ)</a:t>
            </a:r>
          </a:p>
          <a:p>
            <a:pPr eaLnBrk="1" hangingPunct="1"/>
            <a:r>
              <a:rPr lang="ru-RU" altLang="ru-RU">
                <a:latin typeface="Comic Sans MS" panose="030F0702030302020204" pitchFamily="66" charset="0"/>
              </a:rPr>
              <a:t> </a:t>
            </a:r>
            <a:endParaRPr lang="ru-RU" altLang="ru-RU"/>
          </a:p>
        </p:txBody>
      </p:sp>
      <p:sp>
        <p:nvSpPr>
          <p:cNvPr id="38918" name="Номер слайда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EC7134DA-D4B2-429B-8311-5F59B2EDBC0C}" type="slidenum">
              <a:rPr lang="ru-RU" altLang="ru-RU" sz="1200"/>
              <a:pPr algn="r" eaLnBrk="1" hangingPunct="1"/>
              <a:t>5</a:t>
            </a:fld>
            <a:endParaRPr lang="ru-RU" altLang="ru-RU" sz="1200"/>
          </a:p>
        </p:txBody>
      </p:sp>
    </p:spTree>
    <p:extLst>
      <p:ext uri="{BB962C8B-B14F-4D97-AF65-F5344CB8AC3E}">
        <p14:creationId xmlns:p14="http://schemas.microsoft.com/office/powerpoint/2010/main" val="5712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89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Амбулаторный пациент может получать продукты лечебного питания  за счет регионального бюджета МЗ (в случае включения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леч</a:t>
            </a:r>
            <a:r>
              <a:rPr lang="ru-RU" baseline="0" dirty="0" smtClean="0"/>
              <a:t> питания в региональную программу) или за счет бюджета  министерства </a:t>
            </a:r>
            <a:r>
              <a:rPr lang="ru-RU" baseline="0" dirty="0" err="1" smtClean="0"/>
              <a:t>Соц</a:t>
            </a:r>
            <a:r>
              <a:rPr lang="ru-RU" baseline="0" dirty="0" smtClean="0"/>
              <a:t> защиты (</a:t>
            </a:r>
            <a:r>
              <a:rPr lang="ru-RU" b="1" baseline="0" dirty="0" smtClean="0"/>
              <a:t>ИПР</a:t>
            </a:r>
            <a:r>
              <a:rPr lang="ru-RU" baseline="0" dirty="0" smtClean="0"/>
              <a:t> – индивидуальная программа реабилитации </a:t>
            </a:r>
            <a:r>
              <a:rPr lang="ru-RU" b="1" baseline="0" dirty="0" smtClean="0"/>
              <a:t>для пациента с инвалидностью</a:t>
            </a:r>
            <a:r>
              <a:rPr lang="ru-RU" baseline="0" dirty="0" smtClean="0"/>
              <a:t>).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84F5A-22B9-402B-84BE-C2E14E19AC7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880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66E2CC-B750-4F0A-AA91-D0560B6E521E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7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44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24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86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623306" y="3322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100" y="507600"/>
            <a:ext cx="10363200" cy="6084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1047751" y="1788584"/>
            <a:ext cx="9086845" cy="47953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9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619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946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044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57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7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611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954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16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012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61" y="1370032"/>
            <a:ext cx="90821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4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lvl="0">
              <a:defRPr/>
            </a:pPr>
            <a:r>
              <a:rPr lang="ru-RU" sz="5400" b="1" dirty="0" smtClean="0">
                <a:solidFill>
                  <a:srgbClr val="00B050"/>
                </a:solidFill>
                <a:latin typeface="Calibri"/>
              </a:rPr>
              <a:t>Как получить </a:t>
            </a:r>
            <a:r>
              <a:rPr lang="ru-RU" sz="5400" b="1" dirty="0">
                <a:solidFill>
                  <a:srgbClr val="00B050"/>
                </a:solidFill>
              </a:rPr>
              <a:t>лечебное </a:t>
            </a:r>
            <a:r>
              <a:rPr lang="ru-RU" sz="5400" b="1" dirty="0" err="1" smtClean="0">
                <a:solidFill>
                  <a:srgbClr val="00B050"/>
                </a:solidFill>
              </a:rPr>
              <a:t>энтеральное</a:t>
            </a:r>
            <a:r>
              <a:rPr lang="ru-RU" sz="5400" b="1" dirty="0" smtClean="0">
                <a:solidFill>
                  <a:srgbClr val="00B050"/>
                </a:solidFill>
              </a:rPr>
              <a:t> </a:t>
            </a:r>
            <a:r>
              <a:rPr lang="ru-RU" sz="5400" b="1" dirty="0" smtClean="0">
                <a:solidFill>
                  <a:srgbClr val="00B050"/>
                </a:solidFill>
                <a:latin typeface="Calibri"/>
              </a:rPr>
              <a:t>питание пациенту в условиях амбулаторного лечения/реабилитации?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64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66" y="1387381"/>
            <a:ext cx="5584420" cy="5470619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2141066">
            <a:off x="2478987" y="4189508"/>
            <a:ext cx="978408" cy="6461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904" y="4196520"/>
            <a:ext cx="932769" cy="95918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CFEDCED-6F72-4665-A5B5-59833632F5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92B9510-34DD-4241-934E-C950EE1D9FE2}"/>
              </a:ext>
            </a:extLst>
          </p:cNvPr>
          <p:cNvSpPr/>
          <p:nvPr/>
        </p:nvSpPr>
        <p:spPr>
          <a:xfrm>
            <a:off x="1920372" y="1101549"/>
            <a:ext cx="8214224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 больным</a:t>
            </a:r>
          </a:p>
        </p:txBody>
      </p:sp>
    </p:spTree>
    <p:extLst>
      <p:ext uri="{BB962C8B-B14F-4D97-AF65-F5344CB8AC3E}">
        <p14:creationId xmlns:p14="http://schemas.microsoft.com/office/powerpoint/2010/main" val="89625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703512" y="295354"/>
            <a:ext cx="6624736" cy="6474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90D57DA-D453-4477-AB84-BDE7AB7198E7}"/>
              </a:ext>
            </a:extLst>
          </p:cNvPr>
          <p:cNvSpPr/>
          <p:nvPr/>
        </p:nvSpPr>
        <p:spPr>
          <a:xfrm>
            <a:off x="1065251" y="292995"/>
            <a:ext cx="10025823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 больным не входящих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11341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631504" y="220771"/>
            <a:ext cx="6480720" cy="66304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F3C12DF-2EBA-419F-9BB4-3A548D2C617F}"/>
              </a:ext>
            </a:extLst>
          </p:cNvPr>
          <p:cNvSpPr/>
          <p:nvPr/>
        </p:nvSpPr>
        <p:spPr>
          <a:xfrm>
            <a:off x="1054101" y="220772"/>
            <a:ext cx="10034455" cy="1249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 не входящих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57287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775522" y="178969"/>
            <a:ext cx="6336703" cy="64427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B118CF8-2D8A-461C-AB34-9A5FF15C5DC5}"/>
              </a:ext>
            </a:extLst>
          </p:cNvPr>
          <p:cNvSpPr/>
          <p:nvPr/>
        </p:nvSpPr>
        <p:spPr>
          <a:xfrm>
            <a:off x="1679510" y="202200"/>
            <a:ext cx="940904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 не входящих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12037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2033751" y="507602"/>
            <a:ext cx="6084725" cy="60773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DE62796-507C-4F1B-BB81-BBA6BC4DA4FD}"/>
              </a:ext>
            </a:extLst>
          </p:cNvPr>
          <p:cNvSpPr/>
          <p:nvPr/>
        </p:nvSpPr>
        <p:spPr>
          <a:xfrm>
            <a:off x="1679509" y="500060"/>
            <a:ext cx="9889099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препаратов, не входящих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34964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703513" y="164640"/>
            <a:ext cx="6478179" cy="65203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85DB217-B24D-4D8B-A6D7-1EDF54E21478}"/>
              </a:ext>
            </a:extLst>
          </p:cNvPr>
          <p:cNvSpPr/>
          <p:nvPr/>
        </p:nvSpPr>
        <p:spPr>
          <a:xfrm>
            <a:off x="1703513" y="202200"/>
            <a:ext cx="9713787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препаратов, не 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29422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30574CE-56F4-476E-A3B3-DE7B430BC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16" y="0"/>
            <a:ext cx="10547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703514" y="507602"/>
            <a:ext cx="6554253" cy="6228292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768353">
            <a:off x="7879467" y="5059688"/>
            <a:ext cx="978408" cy="6461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Connector 5"/>
          <p:cNvCxnSpPr/>
          <p:nvPr/>
        </p:nvCxnSpPr>
        <p:spPr>
          <a:xfrm>
            <a:off x="4511824" y="6117299"/>
            <a:ext cx="136815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339EAFD-B4C3-4048-9BEF-5603CF13BCFF}"/>
              </a:ext>
            </a:extLst>
          </p:cNvPr>
          <p:cNvSpPr/>
          <p:nvPr/>
        </p:nvSpPr>
        <p:spPr>
          <a:xfrm>
            <a:off x="1703513" y="506585"/>
            <a:ext cx="928903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Порядок назначения препаратов не входящих в перечни</a:t>
            </a:r>
          </a:p>
        </p:txBody>
      </p:sp>
    </p:spTree>
    <p:extLst>
      <p:ext uri="{BB962C8B-B14F-4D97-AF65-F5344CB8AC3E}">
        <p14:creationId xmlns:p14="http://schemas.microsoft.com/office/powerpoint/2010/main" val="153152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468437" y="2"/>
            <a:ext cx="6859812" cy="6759425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333987" y="356659"/>
            <a:ext cx="484632" cy="13045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5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4" descr="h_e34e670f16fe862a4e59c408f691ae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99989" y="2372883"/>
            <a:ext cx="5214955" cy="344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0D36249-FD4C-4269-BD20-D9481750E153}"/>
              </a:ext>
            </a:extLst>
          </p:cNvPr>
          <p:cNvSpPr/>
          <p:nvPr/>
        </p:nvSpPr>
        <p:spPr>
          <a:xfrm>
            <a:off x="1740231" y="300643"/>
            <a:ext cx="796888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Назначение ЭП инвалидам через ИПР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F26947FA-0B02-403C-985F-DD8E247C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774432" cy="4525433"/>
          </a:xfrm>
        </p:spPr>
        <p:txBody>
          <a:bodyPr>
            <a:normAutofit/>
          </a:bodyPr>
          <a:lstStyle/>
          <a:p>
            <a:r>
              <a:rPr lang="ru-RU" dirty="0" err="1"/>
              <a:t>Гастростома</a:t>
            </a:r>
            <a:r>
              <a:rPr lang="ru-RU" dirty="0"/>
              <a:t> как средство реабилитации внесено в перечень для ИПР (бюджет министерства социальной защиты)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BE1C979-ED60-4453-B968-C8E36F3E22F2}"/>
              </a:ext>
            </a:extLst>
          </p:cNvPr>
          <p:cNvSpPr/>
          <p:nvPr/>
        </p:nvSpPr>
        <p:spPr>
          <a:xfrm>
            <a:off x="5999989" y="5295077"/>
            <a:ext cx="64327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Для установки </a:t>
            </a:r>
            <a:r>
              <a:rPr lang="ru-RU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гастростомы</a:t>
            </a:r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по ОМС: </a:t>
            </a:r>
          </a:p>
          <a:p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КСГ263 – тариф </a:t>
            </a:r>
            <a:r>
              <a:rPr lang="ru-RU" sz="1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37 414,05 </a:t>
            </a:r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руб. </a:t>
            </a:r>
          </a:p>
          <a:p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Если ребенок до 4 лет, умножают на 1,6.</a:t>
            </a:r>
          </a:p>
          <a:p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Код операции: А16.16.034.001</a:t>
            </a:r>
          </a:p>
          <a:p>
            <a:r>
              <a:rPr lang="ru-RU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Гастростомия</a:t>
            </a:r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с использованием </a:t>
            </a:r>
            <a:r>
              <a:rPr lang="ru-RU" sz="16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видеоэндоскопических</a:t>
            </a:r>
            <a:r>
              <a:rPr lang="ru-RU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 технологий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4377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/>
          <p:cNvSpPr txBox="1"/>
          <p:nvPr/>
        </p:nvSpPr>
        <p:spPr>
          <a:xfrm>
            <a:off x="1295467" y="618353"/>
            <a:ext cx="1017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spc="133" dirty="0">
                <a:solidFill>
                  <a:srgbClr val="7030A0"/>
                </a:solidFill>
                <a:latin typeface="Tahoma" pitchFamily="34" charset="0"/>
                <a:cs typeface="Tahoma" pitchFamily="34" charset="0"/>
              </a:rPr>
              <a:t>Источники финансирования ЭП в амбулаторных условиях</a:t>
            </a:r>
            <a:endParaRPr lang="pl-PL" sz="2400" spc="133" dirty="0">
              <a:solidFill>
                <a:srgbClr val="7030A0"/>
              </a:solidFill>
              <a:latin typeface="Tahoma" pitchFamily="34" charset="0"/>
              <a:cs typeface="Tahoma" pitchFamily="34" charset="0"/>
            </a:endParaRPr>
          </a:p>
        </p:txBody>
      </p:sp>
      <p:grpSp>
        <p:nvGrpSpPr>
          <p:cNvPr id="41" name="Grupa 40"/>
          <p:cNvGrpSpPr/>
          <p:nvPr/>
        </p:nvGrpSpPr>
        <p:grpSpPr>
          <a:xfrm>
            <a:off x="2000221" y="1619238"/>
            <a:ext cx="540032" cy="525111"/>
            <a:chOff x="1428728" y="1428742"/>
            <a:chExt cx="405024" cy="393833"/>
          </a:xfrm>
        </p:grpSpPr>
        <p:pic>
          <p:nvPicPr>
            <p:cNvPr id="36" name="Obraz 35" descr="cwiartka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28" y="1428742"/>
              <a:ext cx="357190" cy="375352"/>
            </a:xfrm>
            <a:prstGeom prst="rect">
              <a:avLst/>
            </a:prstGeom>
          </p:spPr>
        </p:pic>
        <p:sp>
          <p:nvSpPr>
            <p:cNvPr id="40" name="pole tekstowe 39"/>
            <p:cNvSpPr txBox="1"/>
            <p:nvPr/>
          </p:nvSpPr>
          <p:spPr>
            <a:xfrm>
              <a:off x="1548000" y="1584000"/>
              <a:ext cx="28575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sz="1467" dirty="0">
                  <a:solidFill>
                    <a:srgbClr val="9C8DC4"/>
                  </a:solidFill>
                </a:rPr>
                <a:t>1</a:t>
              </a:r>
            </a:p>
          </p:txBody>
        </p:sp>
      </p:grpSp>
      <p:grpSp>
        <p:nvGrpSpPr>
          <p:cNvPr id="42" name="Grupa 41"/>
          <p:cNvGrpSpPr/>
          <p:nvPr/>
        </p:nvGrpSpPr>
        <p:grpSpPr>
          <a:xfrm>
            <a:off x="2000221" y="2381244"/>
            <a:ext cx="540032" cy="525111"/>
            <a:chOff x="1428728" y="1428742"/>
            <a:chExt cx="405024" cy="393833"/>
          </a:xfrm>
        </p:grpSpPr>
        <p:pic>
          <p:nvPicPr>
            <p:cNvPr id="43" name="Obraz 42" descr="cwiartka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28" y="1428742"/>
              <a:ext cx="357190" cy="375352"/>
            </a:xfrm>
            <a:prstGeom prst="rect">
              <a:avLst/>
            </a:prstGeom>
          </p:spPr>
        </p:pic>
        <p:sp>
          <p:nvSpPr>
            <p:cNvPr id="44" name="pole tekstowe 43"/>
            <p:cNvSpPr txBox="1"/>
            <p:nvPr/>
          </p:nvSpPr>
          <p:spPr>
            <a:xfrm>
              <a:off x="1548000" y="1584000"/>
              <a:ext cx="28575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sz="1467" dirty="0">
                  <a:solidFill>
                    <a:srgbClr val="9C8DC4"/>
                  </a:solidFill>
                </a:rPr>
                <a:t>2</a:t>
              </a:r>
            </a:p>
          </p:txBody>
        </p:sp>
      </p:grpSp>
      <p:grpSp>
        <p:nvGrpSpPr>
          <p:cNvPr id="45" name="Grupa 44"/>
          <p:cNvGrpSpPr/>
          <p:nvPr/>
        </p:nvGrpSpPr>
        <p:grpSpPr>
          <a:xfrm>
            <a:off x="2000221" y="3143249"/>
            <a:ext cx="540032" cy="525111"/>
            <a:chOff x="1428728" y="1428742"/>
            <a:chExt cx="405024" cy="393833"/>
          </a:xfrm>
        </p:grpSpPr>
        <p:pic>
          <p:nvPicPr>
            <p:cNvPr id="46" name="Obraz 45" descr="cwiartka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28" y="1428742"/>
              <a:ext cx="357190" cy="375352"/>
            </a:xfrm>
            <a:prstGeom prst="rect">
              <a:avLst/>
            </a:prstGeom>
          </p:spPr>
        </p:pic>
        <p:sp>
          <p:nvSpPr>
            <p:cNvPr id="47" name="pole tekstowe 46"/>
            <p:cNvSpPr txBox="1"/>
            <p:nvPr/>
          </p:nvSpPr>
          <p:spPr>
            <a:xfrm>
              <a:off x="1548000" y="1584000"/>
              <a:ext cx="28575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sz="1467" dirty="0">
                  <a:solidFill>
                    <a:srgbClr val="9C8DC4"/>
                  </a:solidFill>
                </a:rPr>
                <a:t>3</a:t>
              </a:r>
            </a:p>
          </p:txBody>
        </p:sp>
      </p:grpSp>
      <p:grpSp>
        <p:nvGrpSpPr>
          <p:cNvPr id="48" name="Grupa 47"/>
          <p:cNvGrpSpPr/>
          <p:nvPr/>
        </p:nvGrpSpPr>
        <p:grpSpPr>
          <a:xfrm>
            <a:off x="2000221" y="4000505"/>
            <a:ext cx="540032" cy="525111"/>
            <a:chOff x="1428728" y="1428742"/>
            <a:chExt cx="405024" cy="393833"/>
          </a:xfrm>
        </p:grpSpPr>
        <p:pic>
          <p:nvPicPr>
            <p:cNvPr id="49" name="Obraz 48" descr="cwiartka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28" y="1428742"/>
              <a:ext cx="357190" cy="375352"/>
            </a:xfrm>
            <a:prstGeom prst="rect">
              <a:avLst/>
            </a:prstGeom>
          </p:spPr>
        </p:pic>
        <p:sp>
          <p:nvSpPr>
            <p:cNvPr id="50" name="pole tekstowe 49"/>
            <p:cNvSpPr txBox="1"/>
            <p:nvPr/>
          </p:nvSpPr>
          <p:spPr>
            <a:xfrm>
              <a:off x="1548000" y="1584000"/>
              <a:ext cx="28575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l-PL" sz="1467" dirty="0">
                  <a:solidFill>
                    <a:srgbClr val="9C8DC4"/>
                  </a:solidFill>
                </a:rPr>
                <a:t>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2ED6C5-E74E-4C39-AEA3-717B14C38A8E}"/>
              </a:ext>
            </a:extLst>
          </p:cNvPr>
          <p:cNvSpPr txBox="1"/>
          <p:nvPr/>
        </p:nvSpPr>
        <p:spPr>
          <a:xfrm>
            <a:off x="2892563" y="1664037"/>
            <a:ext cx="690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Региональная программа (онкология, БАС, СКК, </a:t>
            </a:r>
            <a:r>
              <a:rPr lang="ru-RU" sz="2400" dirty="0" err="1"/>
              <a:t>др</a:t>
            </a:r>
            <a:r>
              <a:rPr lang="ru-RU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3C92F4F-90C0-4435-B8F4-935F02DEEB68}"/>
              </a:ext>
            </a:extLst>
          </p:cNvPr>
          <p:cNvSpPr txBox="1"/>
          <p:nvPr/>
        </p:nvSpPr>
        <p:spPr>
          <a:xfrm>
            <a:off x="2892563" y="2376536"/>
            <a:ext cx="5600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Индивидуальная закупка по решению ВК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B4597D-7BEE-4972-AA9C-7B50664CC5F4}"/>
              </a:ext>
            </a:extLst>
          </p:cNvPr>
          <p:cNvSpPr txBox="1"/>
          <p:nvPr/>
        </p:nvSpPr>
        <p:spPr>
          <a:xfrm>
            <a:off x="2883569" y="3170577"/>
            <a:ext cx="726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ИПР (для инвалидов через министерство </a:t>
            </a:r>
            <a:r>
              <a:rPr lang="ru-RU" sz="2400" dirty="0" err="1"/>
              <a:t>соц</a:t>
            </a:r>
            <a:r>
              <a:rPr lang="ru-RU" sz="2400" dirty="0"/>
              <a:t> защиты)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DD0AA0-2125-408E-8742-AE9764A2FC5C}"/>
              </a:ext>
            </a:extLst>
          </p:cNvPr>
          <p:cNvSpPr txBox="1"/>
          <p:nvPr/>
        </p:nvSpPr>
        <p:spPr>
          <a:xfrm>
            <a:off x="2892563" y="3956209"/>
            <a:ext cx="3728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Благотворительные фонды</a:t>
            </a:r>
          </a:p>
        </p:txBody>
      </p:sp>
    </p:spTree>
    <p:extLst>
      <p:ext uri="{BB962C8B-B14F-4D97-AF65-F5344CB8AC3E}">
        <p14:creationId xmlns:p14="http://schemas.microsoft.com/office/powerpoint/2010/main" val="156051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0"/>
            <a:ext cx="9144000" cy="6858000"/>
          </a:xfrm>
          <a:extLst>
            <a:ext uri="{909E8E84-426E-40DD-AFC4-6F175D3DCCD1}">
              <a14:hiddenFill xmlns:a14="http://schemas.microsoft.com/office/drawing/2010/main">
                <a:solidFill>
                  <a:srgbClr val="FEB8F4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25000"/>
              </a:spcBef>
              <a:buFont typeface="Wingdings" pitchFamily="2" charset="2"/>
              <a:buNone/>
              <a:defRPr/>
            </a:pPr>
            <a:endParaRPr lang="ru-RU" sz="4000" dirty="0">
              <a:solidFill>
                <a:srgbClr val="FFFF00"/>
              </a:solidFill>
              <a:latin typeface="Arial Black" pitchFamily="34" charset="0"/>
            </a:endParaRPr>
          </a:p>
          <a:p>
            <a:pPr algn="ctr">
              <a:lnSpc>
                <a:spcPct val="70000"/>
              </a:lnSpc>
              <a:spcBef>
                <a:spcPct val="25000"/>
              </a:spcBef>
              <a:buFont typeface="Wingdings" pitchFamily="2" charset="2"/>
              <a:buNone/>
              <a:defRPr/>
            </a:pPr>
            <a:r>
              <a:rPr lang="ru-RU" sz="4000" b="1" dirty="0"/>
              <a:t>При выписке из стационара </a:t>
            </a:r>
          </a:p>
          <a:p>
            <a:pPr algn="ctr">
              <a:lnSpc>
                <a:spcPct val="70000"/>
              </a:lnSpc>
              <a:spcBef>
                <a:spcPct val="25000"/>
              </a:spcBef>
              <a:buFont typeface="Wingdings" pitchFamily="2" charset="2"/>
              <a:buNone/>
              <a:defRPr/>
            </a:pPr>
            <a:r>
              <a:rPr lang="ru-RU" sz="4000" b="1" dirty="0"/>
              <a:t>должно быть</a:t>
            </a:r>
          </a:p>
          <a:p>
            <a:pPr algn="ctr">
              <a:lnSpc>
                <a:spcPct val="70000"/>
              </a:lnSpc>
              <a:spcBef>
                <a:spcPct val="25000"/>
              </a:spcBef>
              <a:buFont typeface="Wingdings" pitchFamily="2" charset="2"/>
              <a:buNone/>
              <a:defRPr/>
            </a:pPr>
            <a:endParaRPr lang="ru-RU" sz="4000" b="1" dirty="0">
              <a:solidFill>
                <a:srgbClr val="FFFF00"/>
              </a:solidFill>
              <a:latin typeface="Arial Black" pitchFamily="34" charset="0"/>
            </a:endParaRPr>
          </a:p>
          <a:p>
            <a:pPr algn="ctr">
              <a:lnSpc>
                <a:spcPct val="80000"/>
              </a:lnSpc>
              <a:spcBef>
                <a:spcPct val="25000"/>
              </a:spcBef>
              <a:defRPr/>
            </a:pPr>
            <a:r>
              <a:rPr lang="ru-RU" sz="3600" dirty="0"/>
              <a:t>Рекомендации в ИПР в части технических средств для </a:t>
            </a:r>
            <a:r>
              <a:rPr lang="ru-RU" sz="3600" dirty="0" err="1"/>
              <a:t>энтерального</a:t>
            </a:r>
            <a:r>
              <a:rPr lang="ru-RU" sz="3600" dirty="0"/>
              <a:t> питания</a:t>
            </a:r>
          </a:p>
          <a:p>
            <a:pPr algn="ctr">
              <a:lnSpc>
                <a:spcPct val="80000"/>
              </a:lnSpc>
              <a:spcBef>
                <a:spcPct val="25000"/>
              </a:spcBef>
              <a:defRPr/>
            </a:pPr>
            <a:r>
              <a:rPr lang="ru-RU" sz="3600" dirty="0"/>
              <a:t>Расчет на 1 год по </a:t>
            </a:r>
            <a:r>
              <a:rPr lang="ru-RU" sz="3600" dirty="0" err="1"/>
              <a:t>нутритивной</a:t>
            </a:r>
            <a:r>
              <a:rPr lang="ru-RU" sz="3600" dirty="0"/>
              <a:t> поддержке с прописью количества и качества лечебного питания</a:t>
            </a:r>
          </a:p>
          <a:p>
            <a:pPr algn="ctr">
              <a:lnSpc>
                <a:spcPct val="80000"/>
              </a:lnSpc>
              <a:spcBef>
                <a:spcPct val="25000"/>
              </a:spcBef>
              <a:defRPr/>
            </a:pPr>
            <a:r>
              <a:rPr lang="ru-RU" sz="3600" dirty="0"/>
              <a:t>Координаты </a:t>
            </a:r>
            <a:r>
              <a:rPr lang="ru-RU" sz="3600" dirty="0" smtClean="0"/>
              <a:t>лаборатории/отделения ЛПУ </a:t>
            </a:r>
            <a:r>
              <a:rPr lang="ru-RU" sz="3600" dirty="0"/>
              <a:t>клинического </a:t>
            </a:r>
            <a:r>
              <a:rPr lang="ru-RU" sz="3600" dirty="0" smtClean="0"/>
              <a:t>питания/реабилитации </a:t>
            </a:r>
            <a:r>
              <a:rPr lang="ru-RU" sz="3600" dirty="0"/>
              <a:t>с рекомендациями контроля программы </a:t>
            </a:r>
            <a:r>
              <a:rPr lang="ru-RU" sz="3600" dirty="0" smtClean="0"/>
              <a:t>      1 </a:t>
            </a:r>
            <a:r>
              <a:rPr lang="ru-RU" sz="3600" dirty="0"/>
              <a:t>раз в 3 </a:t>
            </a:r>
            <a:r>
              <a:rPr lang="ru-RU" sz="3600" dirty="0" err="1"/>
              <a:t>мес</a:t>
            </a:r>
            <a:r>
              <a:rPr lang="ru-RU" sz="3600" dirty="0"/>
              <a:t> посредством </a:t>
            </a:r>
            <a:r>
              <a:rPr lang="ru-RU" sz="3600" b="1" i="1" dirty="0"/>
              <a:t>телемедицинского консилиума, очно-заочной консультации специалистов</a:t>
            </a:r>
          </a:p>
          <a:p>
            <a:pPr algn="ctr">
              <a:lnSpc>
                <a:spcPct val="80000"/>
              </a:lnSpc>
              <a:spcBef>
                <a:spcPct val="25000"/>
              </a:spcBef>
              <a:defRPr/>
            </a:pPr>
            <a:endParaRPr lang="ru-RU" sz="36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93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82252" y="355171"/>
            <a:ext cx="856895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prstClr val="black"/>
                </a:solidFill>
              </a:rPr>
              <a:t>ИПМР (ИПР)  путь к продолженной и преемственной </a:t>
            </a:r>
            <a:r>
              <a:rPr lang="ru-RU" sz="3600" dirty="0" err="1">
                <a:solidFill>
                  <a:prstClr val="black"/>
                </a:solidFill>
              </a:rPr>
              <a:t>нутритивной</a:t>
            </a:r>
            <a:r>
              <a:rPr lang="ru-RU" sz="3600" dirty="0">
                <a:solidFill>
                  <a:prstClr val="black"/>
                </a:solidFill>
              </a:rPr>
              <a:t> поддержке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883769" y="1745838"/>
            <a:ext cx="7920880" cy="4968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2400" b="1" dirty="0">
                <a:solidFill>
                  <a:schemeClr val="bg1"/>
                </a:solidFill>
              </a:rPr>
              <a:t>Индивидуальная программа реабилитации инвалида (ИПР)</a:t>
            </a:r>
            <a:r>
              <a:rPr lang="ru-RU" sz="2000" dirty="0">
                <a:solidFill>
                  <a:schemeClr val="bg1"/>
                </a:solidFill>
              </a:rPr>
              <a:t> -  перечень реабилитационных мероприятий, направленных на восстановление способностей инвалида к бытовой, общественной, профессиональной деятельности в соответствии со структурой его потребностей, кругом интересов, уровнем притязаний с учетом прогнозируемого уровня его соматического состояния, психофизиологической выносливости, социального статуса и реальных возможностей социально - средовой инфраструктуры.</a:t>
            </a:r>
          </a:p>
          <a:p>
            <a:pPr algn="just"/>
            <a:r>
              <a:rPr lang="ru-RU" sz="2000" b="1" dirty="0">
                <a:solidFill>
                  <a:schemeClr val="bg1"/>
                </a:solidFill>
              </a:rPr>
              <a:t>В  ИПР  определяются  виды,  формы  рекомендуемых  инвалиду реабилитационных мероприятий, их объемы, сроки  проведения  и исполнители</a:t>
            </a:r>
          </a:p>
        </p:txBody>
      </p:sp>
    </p:spTree>
    <p:extLst>
      <p:ext uri="{BB962C8B-B14F-4D97-AF65-F5344CB8AC3E}">
        <p14:creationId xmlns:p14="http://schemas.microsoft.com/office/powerpoint/2010/main" val="9422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tmpVtUZUr_html_m3d5124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3392" y="290453"/>
            <a:ext cx="5760640" cy="6288024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3" name="Рисунок 1" descr="800x600_8wgCwOv5dpDy2C3ngx2L.jpg">
            <a:extLst>
              <a:ext uri="{FF2B5EF4-FFF2-40B4-BE49-F238E27FC236}">
                <a16:creationId xmlns:a16="http://schemas.microsoft.com/office/drawing/2014/main" xmlns="" id="{75793109-12F5-4554-9E37-C07E66E768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7071" y="3068960"/>
            <a:ext cx="4669303" cy="3558197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8B32BC5-04D7-44F6-AE24-C3092E9B689A}"/>
              </a:ext>
            </a:extLst>
          </p:cNvPr>
          <p:cNvSpPr/>
          <p:nvPr/>
        </p:nvSpPr>
        <p:spPr>
          <a:xfrm>
            <a:off x="6768075" y="452670"/>
            <a:ext cx="4704523" cy="220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Форма ИПР, выдаваемая федеральными государственными учреждениями медико-социальной экспертизы (МСЭК)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475C4A77-CAB7-460C-8C7E-520A17B381BF}"/>
              </a:ext>
            </a:extLst>
          </p:cNvPr>
          <p:cNvSpPr/>
          <p:nvPr/>
        </p:nvSpPr>
        <p:spPr>
          <a:xfrm rot="5400000">
            <a:off x="10601097" y="2941543"/>
            <a:ext cx="960107" cy="1550979"/>
          </a:xfrm>
          <a:prstGeom prst="downArrow">
            <a:avLst>
              <a:gd name="adj1" fmla="val 100000"/>
              <a:gd name="adj2" fmla="val 31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67" dirty="0"/>
          </a:p>
        </p:txBody>
      </p:sp>
      <p:sp>
        <p:nvSpPr>
          <p:cNvPr id="6" name="TextBox 5"/>
          <p:cNvSpPr txBox="1"/>
          <p:nvPr/>
        </p:nvSpPr>
        <p:spPr>
          <a:xfrm>
            <a:off x="10512837" y="3294030"/>
            <a:ext cx="152854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67" dirty="0">
                <a:solidFill>
                  <a:schemeClr val="lt1"/>
                </a:solidFill>
              </a:rPr>
              <a:t>Не может держать </a:t>
            </a:r>
            <a:endParaRPr lang="ru-RU" sz="1467" dirty="0" smtClean="0">
              <a:solidFill>
                <a:schemeClr val="lt1"/>
              </a:solidFill>
            </a:endParaRPr>
          </a:p>
          <a:p>
            <a:r>
              <a:rPr lang="ru-RU" sz="1467" dirty="0" smtClean="0">
                <a:solidFill>
                  <a:schemeClr val="lt1"/>
                </a:solidFill>
              </a:rPr>
              <a:t>ложку</a:t>
            </a:r>
            <a:r>
              <a:rPr lang="ru-RU" sz="1467" dirty="0">
                <a:solidFill>
                  <a:schemeClr val="lt1"/>
                </a:solidFill>
              </a:rPr>
              <a:t>, чашку</a:t>
            </a:r>
          </a:p>
        </p:txBody>
      </p:sp>
    </p:spTree>
    <p:extLst>
      <p:ext uri="{BB962C8B-B14F-4D97-AF65-F5344CB8AC3E}">
        <p14:creationId xmlns:p14="http://schemas.microsoft.com/office/powerpoint/2010/main" val="3099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ПР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381" y="44624"/>
            <a:ext cx="4571619" cy="6120680"/>
          </a:xfrm>
          <a:prstGeom prst="rect">
            <a:avLst/>
          </a:prstGeom>
        </p:spPr>
      </p:pic>
      <p:pic>
        <p:nvPicPr>
          <p:cNvPr id="4" name="Рисунок 3" descr="image-21-04-15-11-46 (1)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1884" y="36004"/>
            <a:ext cx="4584496" cy="6137920"/>
          </a:xfrm>
          <a:prstGeom prst="rect">
            <a:avLst/>
          </a:prstGeom>
        </p:spPr>
      </p:pic>
      <p:sp>
        <p:nvSpPr>
          <p:cNvPr id="2" name="Овал 1"/>
          <p:cNvSpPr/>
          <p:nvPr/>
        </p:nvSpPr>
        <p:spPr>
          <a:xfrm>
            <a:off x="1631504" y="4545178"/>
            <a:ext cx="3168352" cy="12600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Искусственное питание</a:t>
            </a:r>
          </a:p>
          <a:p>
            <a:pPr algn="ctr"/>
            <a:r>
              <a:rPr lang="ru-RU" dirty="0" err="1" smtClean="0">
                <a:solidFill>
                  <a:schemeClr val="tx1"/>
                </a:solidFill>
              </a:rPr>
              <a:t>Нутриэн</a:t>
            </a:r>
            <a:r>
              <a:rPr lang="ru-RU" dirty="0" smtClean="0">
                <a:solidFill>
                  <a:schemeClr val="tx1"/>
                </a:solidFill>
              </a:rPr>
              <a:t> Диабет 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30 </a:t>
            </a:r>
            <a:r>
              <a:rPr lang="ru-RU" dirty="0" err="1">
                <a:solidFill>
                  <a:schemeClr val="tx1"/>
                </a:solidFill>
              </a:rPr>
              <a:t>уп</a:t>
            </a:r>
            <a:r>
              <a:rPr lang="ru-RU" dirty="0">
                <a:solidFill>
                  <a:schemeClr val="tx1"/>
                </a:solidFill>
              </a:rPr>
              <a:t>. в месяц 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6240016" y="337605"/>
            <a:ext cx="2736304" cy="11471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err="1"/>
              <a:t>Гастростома</a:t>
            </a:r>
            <a:r>
              <a:rPr lang="ru-RU" dirty="0"/>
              <a:t> типа «ЭНТРИСТАР»  2 </a:t>
            </a:r>
            <a:r>
              <a:rPr lang="ru-RU" dirty="0" err="1"/>
              <a:t>шт</a:t>
            </a:r>
            <a:r>
              <a:rPr lang="ru-RU" dirty="0"/>
              <a:t>/ год</a:t>
            </a:r>
          </a:p>
        </p:txBody>
      </p:sp>
    </p:spTree>
    <p:extLst>
      <p:ext uri="{BB962C8B-B14F-4D97-AF65-F5344CB8AC3E}">
        <p14:creationId xmlns:p14="http://schemas.microsoft.com/office/powerpoint/2010/main" val="4277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596" y="268369"/>
            <a:ext cx="5814440" cy="608400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Паллиативная помощь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787" y="876769"/>
            <a:ext cx="8096848" cy="5947475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Федеральный уровень </a:t>
            </a:r>
            <a:r>
              <a:rPr lang="en-US" b="1" dirty="0"/>
              <a:t>– </a:t>
            </a:r>
            <a:r>
              <a:rPr lang="ru-RU" b="1" dirty="0"/>
              <a:t>Национальная Программа</a:t>
            </a:r>
            <a:endParaRPr lang="en-US" b="1" dirty="0"/>
          </a:p>
          <a:p>
            <a:r>
              <a:rPr lang="ru-RU" dirty="0"/>
              <a:t>Взрослые</a:t>
            </a:r>
            <a:r>
              <a:rPr lang="en-US" dirty="0"/>
              <a:t> –</a:t>
            </a:r>
            <a:r>
              <a:rPr lang="ru-RU" dirty="0"/>
              <a:t> </a:t>
            </a:r>
            <a:r>
              <a:rPr lang="en-US" dirty="0"/>
              <a:t># 187</a:t>
            </a:r>
            <a:r>
              <a:rPr lang="ru-RU" dirty="0"/>
              <a:t>н от</a:t>
            </a:r>
            <a:r>
              <a:rPr lang="en-US" dirty="0"/>
              <a:t>14.04.2015</a:t>
            </a:r>
          </a:p>
          <a:p>
            <a:r>
              <a:rPr lang="ru-RU" dirty="0"/>
              <a:t>Дети</a:t>
            </a:r>
            <a:r>
              <a:rPr lang="en-US" dirty="0"/>
              <a:t> -  # 193</a:t>
            </a:r>
            <a:r>
              <a:rPr lang="ru-RU" dirty="0"/>
              <a:t>н</a:t>
            </a:r>
            <a:r>
              <a:rPr lang="en-US" dirty="0"/>
              <a:t> </a:t>
            </a:r>
            <a:r>
              <a:rPr lang="ru-RU" dirty="0"/>
              <a:t>от</a:t>
            </a:r>
            <a:r>
              <a:rPr lang="en-US" dirty="0"/>
              <a:t> 14.04.2015</a:t>
            </a:r>
            <a:endParaRPr lang="ru-RU" dirty="0"/>
          </a:p>
          <a:p>
            <a:endParaRPr lang="en-US" dirty="0"/>
          </a:p>
          <a:p>
            <a:r>
              <a:rPr lang="ru-RU" b="1" dirty="0"/>
              <a:t>Финансовое обеспечение паллиативной медицинской помощи</a:t>
            </a:r>
            <a:r>
              <a:rPr lang="ru-RU" dirty="0"/>
              <a:t>, оказываемой амбулаторно, в том числе выездными патронажными службами, и стационарно, включая хосписы и койки сестринского ухода </a:t>
            </a:r>
            <a:r>
              <a:rPr lang="ru-RU" b="1" dirty="0"/>
              <a:t>за счет бюджетных ассигнований бюджетов субъектов </a:t>
            </a:r>
            <a:r>
              <a:rPr lang="ru-RU" dirty="0"/>
              <a:t>Российской Федерации</a:t>
            </a:r>
            <a:endParaRPr lang="en-US" dirty="0"/>
          </a:p>
          <a:p>
            <a:endParaRPr lang="en-US" dirty="0"/>
          </a:p>
          <a:p>
            <a:r>
              <a:rPr lang="ru-RU" dirty="0"/>
              <a:t>Нет </a:t>
            </a:r>
            <a:r>
              <a:rPr lang="ru-RU" dirty="0" err="1"/>
              <a:t>софинансирования</a:t>
            </a:r>
            <a:r>
              <a:rPr lang="en-US" dirty="0"/>
              <a:t>, </a:t>
            </a:r>
            <a:r>
              <a:rPr lang="ru-RU" i="1" dirty="0"/>
              <a:t>но возможно финансирование через благотворительные фонды</a:t>
            </a:r>
            <a:endParaRPr lang="en-US" i="1" dirty="0"/>
          </a:p>
          <a:p>
            <a:r>
              <a:rPr lang="ru-RU" dirty="0"/>
              <a:t>Обеспечение паллиативными койками</a:t>
            </a:r>
            <a:r>
              <a:rPr lang="en-US" dirty="0"/>
              <a:t> (10 </a:t>
            </a:r>
            <a:r>
              <a:rPr lang="ru-RU" dirty="0"/>
              <a:t>коек на</a:t>
            </a:r>
            <a:r>
              <a:rPr lang="en-US" dirty="0"/>
              <a:t>100 000 </a:t>
            </a:r>
            <a:r>
              <a:rPr lang="ru-RU" dirty="0"/>
              <a:t>населения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Главные специалисты/руководители отделений формируют потребность в ЭП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97982"/>
              </p:ext>
            </p:extLst>
          </p:nvPr>
        </p:nvGraphicFramePr>
        <p:xfrm>
          <a:off x="4360370" y="4423387"/>
          <a:ext cx="7650671" cy="891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953">
                  <a:extLst>
                    <a:ext uri="{9D8B030D-6E8A-4147-A177-3AD203B41FA5}">
                      <a16:colId xmlns:a16="http://schemas.microsoft.com/office/drawing/2014/main" xmlns="" val="952944140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1925158283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3998883269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2697761969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754477702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3086029471"/>
                    </a:ext>
                  </a:extLst>
                </a:gridCol>
                <a:gridCol w="1092953">
                  <a:extLst>
                    <a:ext uri="{9D8B030D-6E8A-4147-A177-3AD203B41FA5}">
                      <a16:colId xmlns:a16="http://schemas.microsoft.com/office/drawing/2014/main" xmlns="" val="4092786984"/>
                    </a:ext>
                  </a:extLst>
                </a:gridCol>
              </a:tblGrid>
              <a:tr h="292101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2015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2016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2017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2018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2019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2020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xmlns="" val="142156383"/>
                  </a:ext>
                </a:extLst>
              </a:tr>
              <a:tr h="292101">
                <a:tc>
                  <a:txBody>
                    <a:bodyPr/>
                    <a:lstStyle/>
                    <a:p>
                      <a:r>
                        <a:rPr lang="en-US" sz="1500" dirty="0"/>
                        <a:t>Adults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1,7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4,4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6,1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7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8,5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xmlns="" val="2577446105"/>
                  </a:ext>
                </a:extLst>
              </a:tr>
              <a:tr h="292101">
                <a:tc>
                  <a:txBody>
                    <a:bodyPr/>
                    <a:lstStyle/>
                    <a:p>
                      <a:r>
                        <a:rPr lang="en-US" sz="1500" dirty="0"/>
                        <a:t>Children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1,4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1,76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1,84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1,92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68580" marR="68580" marT="34291" marB="34291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2,08</a:t>
                      </a:r>
                    </a:p>
                  </a:txBody>
                  <a:tcPr marL="68580" marR="68580" marT="34291" marB="34291"/>
                </a:tc>
                <a:extLst>
                  <a:ext uri="{0D108BD9-81ED-4DB2-BD59-A6C34878D82A}">
                    <a16:rowId xmlns:a16="http://schemas.microsoft.com/office/drawing/2014/main" xmlns="" val="18141022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7406C2-77BF-4D36-BB82-DCAC0464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6" y="0"/>
            <a:ext cx="3924981" cy="2084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E58352-1567-4367-89C6-9607D67276A2}"/>
              </a:ext>
            </a:extLst>
          </p:cNvPr>
          <p:cNvSpPr txBox="1"/>
          <p:nvPr/>
        </p:nvSpPr>
        <p:spPr>
          <a:xfrm>
            <a:off x="179174" y="2624490"/>
            <a:ext cx="35892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2019</a:t>
            </a:r>
            <a:endParaRPr lang="ru-RU" sz="2400" b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sz="2400" dirty="0"/>
              <a:t>Клинические рекомендации по НП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sz="2400" dirty="0"/>
              <a:t>Выделен Федеральный бюджет (4,5 млрд)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ru-RU" sz="2400" dirty="0"/>
              <a:t>Создание выездных бригад (лек обеспечение на дому)</a:t>
            </a:r>
          </a:p>
        </p:txBody>
      </p:sp>
    </p:spTree>
    <p:extLst>
      <p:ext uri="{BB962C8B-B14F-4D97-AF65-F5344CB8AC3E}">
        <p14:creationId xmlns:p14="http://schemas.microsoft.com/office/powerpoint/2010/main" val="13697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EB0C249-EDED-4B37-A3AB-EAD58876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66" y="0"/>
            <a:ext cx="9474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6559549"/>
            <a:ext cx="12192000" cy="298451"/>
          </a:xfrm>
          <a:prstGeom prst="rect">
            <a:avLst/>
          </a:prstGeom>
          <a:solidFill>
            <a:srgbClr val="9C8D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400"/>
          </a:p>
        </p:txBody>
      </p:sp>
      <p:cxnSp>
        <p:nvCxnSpPr>
          <p:cNvPr id="7" name="Łącznik prosty 6"/>
          <p:cNvCxnSpPr/>
          <p:nvPr/>
        </p:nvCxnSpPr>
        <p:spPr>
          <a:xfrm>
            <a:off x="0" y="6572272"/>
            <a:ext cx="12192000" cy="2117"/>
          </a:xfrm>
          <a:prstGeom prst="line">
            <a:avLst/>
          </a:prstGeom>
          <a:ln w="6350">
            <a:solidFill>
              <a:srgbClr val="9C8D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:\Users\I0143074\Desktop\Logo-Sanofi-CHC-rvb-HD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61963" y="666731"/>
            <a:ext cx="2381267" cy="736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work\Presentation\CISCO\doctor.png">
            <a:extLst>
              <a:ext uri="{FF2B5EF4-FFF2-40B4-BE49-F238E27FC236}">
                <a16:creationId xmlns:a16="http://schemas.microsoft.com/office/drawing/2014/main" xmlns="" id="{F0B3D3F7-ABE1-4144-BAC6-6F9619A62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0549" y="553244"/>
            <a:ext cx="2711451" cy="575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27256"/>
            <a:ext cx="7868321" cy="44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4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8841536-6E73-4A66-831C-09C9A371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03" y="0"/>
            <a:ext cx="1073739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F26D1C4-60E1-4403-9D36-FEBF1A1ECF41}"/>
              </a:ext>
            </a:extLst>
          </p:cNvPr>
          <p:cNvSpPr/>
          <p:nvPr/>
        </p:nvSpPr>
        <p:spPr>
          <a:xfrm>
            <a:off x="963380" y="164637"/>
            <a:ext cx="1026524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67" dirty="0"/>
              <a:t>СИСТЕМА ЛЕКАРСТВЕННОГО ОБЕСПЕЧЕНИЯ В РФ РЕГЛАМЕНТИРОВАНА ДЕЙСТВУЮЩИМИ ОГРАНИЧИТЕЛЬНЫМИ ПЕРЕЧНЯМИ</a:t>
            </a:r>
          </a:p>
        </p:txBody>
      </p:sp>
    </p:spTree>
    <p:extLst>
      <p:ext uri="{BB962C8B-B14F-4D97-AF65-F5344CB8AC3E}">
        <p14:creationId xmlns:p14="http://schemas.microsoft.com/office/powerpoint/2010/main" val="131241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2C47E8C-D91D-46C2-9FE0-AE2B4744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54" y="0"/>
            <a:ext cx="1066129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3885EE9-B28C-4BB7-869E-65FB9DE58D51}"/>
              </a:ext>
            </a:extLst>
          </p:cNvPr>
          <p:cNvSpPr/>
          <p:nvPr/>
        </p:nvSpPr>
        <p:spPr>
          <a:xfrm>
            <a:off x="289408" y="5467"/>
            <a:ext cx="1147122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/>
              <a:t>НАЗНАЧЕНИЕ ПРЕПАРАТОВ/ПРОДУКТОВ ЭП, НЕ ВКЛЮЧЕННЫХ </a:t>
            </a:r>
          </a:p>
          <a:p>
            <a:pPr algn="ctr"/>
            <a:r>
              <a:rPr lang="ru-RU" sz="2400" dirty="0"/>
              <a:t>В ОГРАНИЧИТЕЛЬНЫЕ ПЕРЕЧНИ, ВОЗМОЖНО</a:t>
            </a:r>
          </a:p>
        </p:txBody>
      </p:sp>
    </p:spTree>
    <p:extLst>
      <p:ext uri="{BB962C8B-B14F-4D97-AF65-F5344CB8AC3E}">
        <p14:creationId xmlns:p14="http://schemas.microsoft.com/office/powerpoint/2010/main" val="1846477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Заголовок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lvl="0">
              <a:defRPr/>
            </a:pPr>
            <a:r>
              <a:rPr lang="ru-RU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Государственная программа Санкт-Петербурга </a:t>
            </a:r>
            <a:br>
              <a:rPr lang="ru-RU" sz="27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«Развитие здравоохранения в Санкт-Петербурге </a:t>
            </a:r>
            <a:b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31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на 2015-2020 годы</a:t>
            </a:r>
            <a:r>
              <a:rPr lang="ru-RU" sz="36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»</a:t>
            </a:r>
          </a:p>
        </p:txBody>
      </p:sp>
      <p:sp>
        <p:nvSpPr>
          <p:cNvPr id="27651" name="Объект 2"/>
          <p:cNvSpPr>
            <a:spLocks noGrp="1"/>
          </p:cNvSpPr>
          <p:nvPr>
            <p:ph sz="half" idx="4294967295"/>
          </p:nvPr>
        </p:nvSpPr>
        <p:spPr>
          <a:xfrm>
            <a:off x="1479551" y="1979613"/>
            <a:ext cx="44958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ru-RU" altLang="ru-RU" sz="1600" b="1" dirty="0">
                <a:latin typeface="Comic Sans MS" panose="030F0702030302020204" pitchFamily="66" charset="0"/>
              </a:rPr>
              <a:t>   Программа «Комплексные меры по реализации ФЗ «Об основах здоровья граждан в РФ» </a:t>
            </a:r>
            <a:r>
              <a:rPr lang="ru-RU" altLang="ru-RU" sz="1600" b="1" dirty="0"/>
              <a:t>в разделе </a:t>
            </a:r>
            <a:r>
              <a:rPr lang="ru-RU" altLang="ru-RU" sz="1600" b="1" dirty="0">
                <a:solidFill>
                  <a:srgbClr val="990000"/>
                </a:solidFill>
              </a:rPr>
              <a:t>обеспечения специализированным лечебным питанием пациентов с ЗНО головы и шеи на территории </a:t>
            </a:r>
            <a:r>
              <a:rPr lang="ru-RU" altLang="ru-RU" sz="1600" b="1" dirty="0" err="1">
                <a:solidFill>
                  <a:srgbClr val="990000"/>
                </a:solidFill>
              </a:rPr>
              <a:t>С.Петербурга</a:t>
            </a:r>
            <a:r>
              <a:rPr lang="ru-RU" altLang="ru-RU" sz="1600" b="1" dirty="0">
                <a:solidFill>
                  <a:srgbClr val="990000"/>
                </a:solidFill>
              </a:rPr>
              <a:t> на  2015- 2020 </a:t>
            </a:r>
            <a:r>
              <a:rPr lang="ru-RU" altLang="ru-RU" sz="1600" b="1" dirty="0" err="1">
                <a:solidFill>
                  <a:srgbClr val="990000"/>
                </a:solidFill>
              </a:rPr>
              <a:t>гг</a:t>
            </a:r>
            <a:r>
              <a:rPr lang="ru-RU" altLang="ru-RU" sz="1600" b="1" dirty="0">
                <a:solidFill>
                  <a:srgbClr val="990000"/>
                </a:solidFill>
              </a:rPr>
              <a:t>,</a:t>
            </a:r>
            <a:r>
              <a:rPr lang="ru-RU" altLang="ru-RU" sz="1600" b="1" dirty="0"/>
              <a:t> </a:t>
            </a:r>
            <a:r>
              <a:rPr lang="ru-RU" altLang="ru-RU" sz="1600" dirty="0">
                <a:latin typeface="Comic Sans MS" panose="030F0702030302020204" pitchFamily="66" charset="0"/>
              </a:rPr>
              <a:t>направленная на реализацию положений ст. 37 ФЗ РФ от 21.11.2011 г. № 323-ФЗ «Об основах охраны здоровья граждан РФ»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774826" y="4797426"/>
            <a:ext cx="3989388" cy="15696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ru-RU" altLang="ru-RU" sz="1600" dirty="0"/>
              <a:t>В рамках программы предусмотрено бесплатное обеспечение сбалансированными </a:t>
            </a:r>
            <a:r>
              <a:rPr lang="ru-RU" altLang="ru-RU" sz="1600" dirty="0" err="1"/>
              <a:t>энтеральными</a:t>
            </a:r>
            <a:r>
              <a:rPr lang="ru-RU" altLang="ru-RU" sz="1600" dirty="0"/>
              <a:t> смесями</a:t>
            </a:r>
            <a:r>
              <a:rPr lang="en-US" altLang="ru-RU" sz="1600" dirty="0"/>
              <a:t> </a:t>
            </a:r>
            <a:r>
              <a:rPr lang="ru-RU" altLang="ru-RU" sz="1600" b="1" dirty="0"/>
              <a:t>амбулаторных</a:t>
            </a:r>
            <a:r>
              <a:rPr lang="ru-RU" altLang="ru-RU" sz="1600" dirty="0"/>
              <a:t> больных с ЗНО в </a:t>
            </a:r>
            <a:r>
              <a:rPr lang="ru-RU" altLang="ru-RU" sz="1600" b="1" dirty="0" err="1"/>
              <a:t>периоперационный</a:t>
            </a:r>
            <a:r>
              <a:rPr lang="ru-RU" altLang="ru-RU" sz="1600" b="1" dirty="0"/>
              <a:t> и </a:t>
            </a:r>
            <a:r>
              <a:rPr lang="ru-RU" altLang="ru-RU" sz="1600" b="1" dirty="0" err="1"/>
              <a:t>перихимиолучевой</a:t>
            </a:r>
            <a:r>
              <a:rPr lang="ru-RU" altLang="ru-RU" sz="1600" b="1" dirty="0"/>
              <a:t> периоды</a:t>
            </a:r>
            <a:endParaRPr lang="ru-RU" altLang="ru-RU" sz="1600" dirty="0"/>
          </a:p>
        </p:txBody>
      </p:sp>
      <p:pic>
        <p:nvPicPr>
          <p:cNvPr id="27653" name="Picture 5" descr="D:\My Documents\Reimbursement\СПб_2011_Home Care_ОГШ\Финальные документы_КЗ СПб\Распоряжение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843087"/>
            <a:ext cx="2130425" cy="2952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D:\My Documents\Reimbursement\СПб_2011_Home Care_ОГШ\Финальные документы_КЗ СПб\Распоряжение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699" y="3331441"/>
            <a:ext cx="2833688" cy="2044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D:\My Documents\Reimbursement\СПб_2011_Home Care_ОГШ\Финальные документы_КЗ СПб\Распоряжение2_ЭП_пункт 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46" y="4699671"/>
            <a:ext cx="2886359" cy="20817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ятно 1 1"/>
          <p:cNvSpPr/>
          <p:nvPr/>
        </p:nvSpPr>
        <p:spPr>
          <a:xfrm>
            <a:off x="8696700" y="837489"/>
            <a:ext cx="3034748" cy="252305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Пример региональной программы по ЭП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5808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D94881-E1FC-4470-9442-84FBF8F6AA44}"/>
              </a:ext>
            </a:extLst>
          </p:cNvPr>
          <p:cNvSpPr txBox="1"/>
          <p:nvPr/>
        </p:nvSpPr>
        <p:spPr>
          <a:xfrm>
            <a:off x="2543606" y="1028734"/>
            <a:ext cx="7560339" cy="4770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733" b="1" dirty="0"/>
              <a:t>Если нет региональной программы</a:t>
            </a:r>
          </a:p>
          <a:p>
            <a:pPr algn="ctr"/>
            <a:r>
              <a:rPr lang="ru-RU" sz="26666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4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885526" y="1084041"/>
            <a:ext cx="8496944" cy="56435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kumimoji="1" lang="ru-RU" sz="3600" dirty="0">
                <a:solidFill>
                  <a:schemeClr val="tx1"/>
                </a:solidFill>
              </a:rPr>
              <a:t>       </a:t>
            </a:r>
            <a:r>
              <a:rPr kumimoji="1" lang="ru-RU" sz="3600" b="1" dirty="0">
                <a:solidFill>
                  <a:schemeClr val="tx1"/>
                </a:solidFill>
              </a:rPr>
              <a:t>ФЗ «ОБ ОСНОВАХ ОХРАНЫ ЗДОРОВЬЯ</a:t>
            </a:r>
            <a:br>
              <a:rPr kumimoji="1" lang="ru-RU" sz="3600" b="1" dirty="0">
                <a:solidFill>
                  <a:schemeClr val="tx1"/>
                </a:solidFill>
              </a:rPr>
            </a:br>
            <a:r>
              <a:rPr kumimoji="1" lang="ru-RU" sz="3600" b="1" dirty="0">
                <a:solidFill>
                  <a:schemeClr val="tx1"/>
                </a:solidFill>
              </a:rPr>
              <a:t>       ГРАЖДАН В РОССИЙСКОЙ ФЕДЕРАЦИИ»</a:t>
            </a:r>
            <a:br>
              <a:rPr kumimoji="1" lang="ru-RU" sz="3600" b="1" dirty="0">
                <a:solidFill>
                  <a:schemeClr val="tx1"/>
                </a:solidFill>
              </a:rPr>
            </a:br>
            <a:r>
              <a:rPr kumimoji="1" lang="ru-RU" sz="3200" b="1" dirty="0"/>
              <a:t/>
            </a:r>
            <a:br>
              <a:rPr kumimoji="1" lang="ru-RU" sz="3200" b="1" dirty="0"/>
            </a:br>
            <a:r>
              <a:rPr lang="ru-RU" sz="2400" dirty="0"/>
              <a:t>Статья 37.	Порядки оказания медицинской помощи и стандарты медицинской помощи</a:t>
            </a:r>
            <a:br>
              <a:rPr lang="ru-RU" sz="2400" dirty="0"/>
            </a:br>
            <a:r>
              <a:rPr lang="ru-RU" sz="2400" dirty="0"/>
              <a:t/>
            </a:r>
            <a:br>
              <a:rPr lang="ru-RU" sz="2400" dirty="0"/>
            </a:br>
            <a:r>
              <a:rPr lang="ru-RU" sz="900" dirty="0"/>
              <a:t>  </a:t>
            </a:r>
            <a:r>
              <a:rPr lang="ru-RU" sz="1800" dirty="0"/>
              <a:t>4. </a:t>
            </a:r>
            <a:r>
              <a:rPr lang="ru-RU" sz="1800" b="1" dirty="0"/>
              <a:t>Стандарт медицинской помощи </a:t>
            </a:r>
            <a:r>
              <a:rPr lang="ru-RU" sz="1800" dirty="0"/>
              <a:t>разрабатывается в соответствии с номенклатурой медицинских услуг и </a:t>
            </a:r>
            <a:r>
              <a:rPr lang="ru-RU" sz="1800" b="1" dirty="0"/>
              <a:t>включает в себя усредненные показатели частоты предоставления и кратности применения:</a:t>
            </a:r>
            <a:br>
              <a:rPr lang="ru-RU" sz="1800" b="1" dirty="0"/>
            </a:br>
            <a:r>
              <a:rPr lang="ru-RU" sz="1800" dirty="0"/>
              <a:t>1) медицинских услуг;</a:t>
            </a:r>
            <a:br>
              <a:rPr lang="ru-RU" sz="1800" dirty="0"/>
            </a:br>
            <a:r>
              <a:rPr lang="ru-RU" sz="1800" dirty="0"/>
              <a:t>2) зарегистрированных на территории Российской Федерации лекарственных препаратов (с указанием средних доз) в соответствии с инструкцией по применению лекарственного препарата и фармакотерапевтической группой по анатомо-терапевтическо-химической классификации, рекомендованной Всемирной организацией здравоохранения;</a:t>
            </a:r>
            <a:br>
              <a:rPr lang="ru-RU" sz="1800" dirty="0"/>
            </a:br>
            <a:r>
              <a:rPr lang="ru-RU" sz="1800" dirty="0"/>
              <a:t>3) медицинских изделий, имплантируемых в организм человека;</a:t>
            </a:r>
            <a:br>
              <a:rPr lang="ru-RU" sz="1800" dirty="0"/>
            </a:br>
            <a:r>
              <a:rPr lang="ru-RU" sz="1800" dirty="0"/>
              <a:t>4) компонентов крови;</a:t>
            </a:r>
            <a:br>
              <a:rPr lang="ru-RU" sz="1800" dirty="0"/>
            </a:br>
            <a:r>
              <a:rPr lang="ru-RU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5) видов лечебного питания, включая специализированные продукты лечебного питания</a:t>
            </a:r>
            <a: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br>
              <a:rPr lang="ru-RU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1800" dirty="0"/>
              <a:t>6) иного, исходя из особенностей заболевания (состояния).</a:t>
            </a:r>
            <a:r>
              <a:rPr lang="ru-RU" sz="5400" dirty="0"/>
              <a:t/>
            </a:r>
            <a:br>
              <a:rPr lang="ru-RU" sz="5400" dirty="0"/>
            </a:br>
            <a:r>
              <a:rPr lang="ru-RU" sz="4800" dirty="0"/>
              <a:t/>
            </a:r>
            <a:br>
              <a:rPr lang="ru-RU" sz="4800" dirty="0"/>
            </a:br>
            <a:endParaRPr kumimoji="1" lang="ru-RU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710651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B82F9F0-38C6-41FA-84BE-7B74105CF9AE}"/>
              </a:ext>
            </a:extLst>
          </p:cNvPr>
          <p:cNvSpPr/>
          <p:nvPr/>
        </p:nvSpPr>
        <p:spPr>
          <a:xfrm>
            <a:off x="3791744" y="4510269"/>
            <a:ext cx="4737421" cy="20162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DE8876F-2F89-4640-A29D-AA21C8C48C05}"/>
              </a:ext>
            </a:extLst>
          </p:cNvPr>
          <p:cNvSpPr/>
          <p:nvPr/>
        </p:nvSpPr>
        <p:spPr>
          <a:xfrm>
            <a:off x="4366257" y="5061182"/>
            <a:ext cx="1456779" cy="957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Бюджет</a:t>
            </a:r>
            <a:r>
              <a:rPr lang="ru-RU" dirty="0"/>
              <a:t> МЗ (РЛО)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159FED2-CF42-4659-9BD5-4DE46E09EA1C}"/>
              </a:ext>
            </a:extLst>
          </p:cNvPr>
          <p:cNvSpPr/>
          <p:nvPr/>
        </p:nvSpPr>
        <p:spPr>
          <a:xfrm>
            <a:off x="6630234" y="5061181"/>
            <a:ext cx="151331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Бюджет</a:t>
            </a:r>
            <a:r>
              <a:rPr lang="ru-RU" dirty="0"/>
              <a:t> </a:t>
            </a:r>
          </a:p>
          <a:p>
            <a:pPr algn="ctr"/>
            <a:r>
              <a:rPr lang="ru-RU" dirty="0" err="1"/>
              <a:t>Соц</a:t>
            </a:r>
            <a:r>
              <a:rPr lang="ru-RU" dirty="0"/>
              <a:t> защиты (ИПР)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99A9BD5-B48C-4269-AE26-4235064893F8}"/>
              </a:ext>
            </a:extLst>
          </p:cNvPr>
          <p:cNvSpPr/>
          <p:nvPr/>
        </p:nvSpPr>
        <p:spPr>
          <a:xfrm>
            <a:off x="5134595" y="552328"/>
            <a:ext cx="1825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Стационар</a:t>
            </a:r>
          </a:p>
          <a:p>
            <a:pPr algn="ctr"/>
            <a:r>
              <a:rPr lang="ru-RU" b="1" dirty="0"/>
              <a:t>(Приказ 330)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6D82294B-2407-41F9-B0EC-C8650EE9E464}"/>
              </a:ext>
            </a:extLst>
          </p:cNvPr>
          <p:cNvSpPr/>
          <p:nvPr/>
        </p:nvSpPr>
        <p:spPr>
          <a:xfrm>
            <a:off x="4366258" y="1604797"/>
            <a:ext cx="3362173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Реабилитационный потенциал</a:t>
            </a:r>
          </a:p>
          <a:p>
            <a:pPr algn="ctr"/>
            <a:r>
              <a:rPr lang="ru-RU" b="1" dirty="0"/>
              <a:t>ВК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00EAE9D5-840A-4974-A852-24F870534B58}"/>
              </a:ext>
            </a:extLst>
          </p:cNvPr>
          <p:cNvSpPr/>
          <p:nvPr/>
        </p:nvSpPr>
        <p:spPr>
          <a:xfrm rot="2636820">
            <a:off x="4222519" y="223795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ECEFA228-ECF4-4937-8913-7E9B828D65C9}"/>
              </a:ext>
            </a:extLst>
          </p:cNvPr>
          <p:cNvSpPr/>
          <p:nvPr/>
        </p:nvSpPr>
        <p:spPr>
          <a:xfrm rot="19152402">
            <a:off x="7486113" y="222585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0B9E089-52C6-4733-8460-1AE7D85F31D0}"/>
              </a:ext>
            </a:extLst>
          </p:cNvPr>
          <p:cNvSpPr/>
          <p:nvPr/>
        </p:nvSpPr>
        <p:spPr>
          <a:xfrm>
            <a:off x="1585445" y="3186341"/>
            <a:ext cx="2603512" cy="1235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реабилитация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35B00B2-AB30-4878-8803-86833644E105}"/>
              </a:ext>
            </a:extLst>
          </p:cNvPr>
          <p:cNvSpPr/>
          <p:nvPr/>
        </p:nvSpPr>
        <p:spPr>
          <a:xfrm>
            <a:off x="8143552" y="3186341"/>
            <a:ext cx="2603512" cy="121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паллиатив</a:t>
            </a:r>
          </a:p>
        </p:txBody>
      </p:sp>
    </p:spTree>
    <p:extLst>
      <p:ext uri="{BB962C8B-B14F-4D97-AF65-F5344CB8AC3E}">
        <p14:creationId xmlns:p14="http://schemas.microsoft.com/office/powerpoint/2010/main" val="19925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3137004" y="836714"/>
            <a:ext cx="6184941" cy="5748239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9768353">
            <a:off x="8832740" y="4867667"/>
            <a:ext cx="978408" cy="646176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75D8795E-4271-479A-940E-0064D637EAB3}"/>
              </a:ext>
            </a:extLst>
          </p:cNvPr>
          <p:cNvSpPr/>
          <p:nvPr/>
        </p:nvSpPr>
        <p:spPr>
          <a:xfrm>
            <a:off x="609600" y="740701"/>
            <a:ext cx="10813774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/>
              <a:t>Нормативно-правовые документы, определяющие доступность </a:t>
            </a:r>
            <a:r>
              <a:rPr lang="ru-RU" sz="2400" b="1" dirty="0" smtClean="0"/>
              <a:t>препаратов/продуктов лечебного питания </a:t>
            </a:r>
            <a:r>
              <a:rPr lang="ru-RU" sz="2400" b="1" dirty="0"/>
              <a:t>для больных</a:t>
            </a:r>
          </a:p>
        </p:txBody>
      </p:sp>
      <p:sp>
        <p:nvSpPr>
          <p:cNvPr id="6" name="Left Arrow 3"/>
          <p:cNvSpPr/>
          <p:nvPr/>
        </p:nvSpPr>
        <p:spPr>
          <a:xfrm rot="19768353">
            <a:off x="7489421" y="3438328"/>
            <a:ext cx="2203032" cy="295029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7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622</Words>
  <Application>Microsoft Office PowerPoint</Application>
  <PresentationFormat>Широкоэкранный</PresentationFormat>
  <Paragraphs>112</Paragraphs>
  <Slides>26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Arial</vt:lpstr>
      <vt:lpstr>Arial Black</vt:lpstr>
      <vt:lpstr>Calibri</vt:lpstr>
      <vt:lpstr>Comic Sans MS</vt:lpstr>
      <vt:lpstr>Tahoma</vt:lpstr>
      <vt:lpstr>Times New Roman</vt:lpstr>
      <vt:lpstr>Wingdings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Государственная программа Санкт-Петербурга  «Развитие здравоохранения в Санкт-Петербурге  на 2015-2020 годы»</vt:lpstr>
      <vt:lpstr>Презентация PowerPoint</vt:lpstr>
      <vt:lpstr>       ФЗ «ОБ ОСНОВАХ ОХРАНЫ ЗДОРОВЬЯ        ГРАЖДАН В РОССИЙСКОЙ ФЕДЕРАЦИИ»  Статья 37. Порядки оказания медицинской помощи и стандарты медицинской помощи    4. Стандарт медицинской помощи разрабатывается в соответствии с номенклатурой медицинских услуг и включает в себя усредненные показатели частоты предоставления и кратности применения: 1) медицинских услуг; 2) зарегистрированных на территории Российской Федерации лекарственных препаратов (с указанием средних доз) в соответствии с инструкцией по применению лекарственного препарата и фармакотерапевтической группой по анатомо-терапевтическо-химической классификации, рекомендованной Всемирной организацией здравоохранения; 3) медицинских изделий, имплантируемых в организм человека; 4) компонентов крови; 5) видов лечебного питания, включая специализированные продукты лечебного питания; 6) иного, исходя из особенностей заболевания (состояния).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Паллиативная помощь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Трофимов</dc:creator>
  <cp:lastModifiedBy>Булыгина Татьяна Владимировна</cp:lastModifiedBy>
  <cp:revision>42</cp:revision>
  <dcterms:created xsi:type="dcterms:W3CDTF">2018-07-16T03:34:00Z</dcterms:created>
  <dcterms:modified xsi:type="dcterms:W3CDTF">2020-01-13T14:36:47Z</dcterms:modified>
</cp:coreProperties>
</file>